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0" r:id="rId5"/>
    <p:sldId id="256" r:id="rId6"/>
    <p:sldId id="277" r:id="rId7"/>
    <p:sldId id="289" r:id="rId8"/>
    <p:sldId id="265" r:id="rId9"/>
    <p:sldId id="274" r:id="rId10"/>
    <p:sldId id="280" r:id="rId11"/>
    <p:sldId id="279" r:id="rId12"/>
    <p:sldId id="284" r:id="rId13"/>
    <p:sldId id="278" r:id="rId14"/>
    <p:sldId id="276" r:id="rId15"/>
    <p:sldId id="285" r:id="rId16"/>
    <p:sldId id="275" r:id="rId17"/>
    <p:sldId id="288" r:id="rId18"/>
    <p:sldId id="269" r:id="rId19"/>
    <p:sldId id="273" r:id="rId20"/>
    <p:sldId id="292" r:id="rId21"/>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B2B2B2"/>
    <a:srgbClr val="5F5F5F"/>
    <a:srgbClr val="808080"/>
    <a:srgbClr val="B9171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35" autoAdjust="0"/>
    <p:restoredTop sz="94660"/>
  </p:normalViewPr>
  <p:slideViewPr>
    <p:cSldViewPr snapToGrid="0">
      <p:cViewPr varScale="1">
        <p:scale>
          <a:sx n="61" d="100"/>
          <a:sy n="61" d="100"/>
        </p:scale>
        <p:origin x="13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0"/>
            <a:ext cx="9144000" cy="609600"/>
          </a:xfrm>
          <a:prstGeom prst="rect">
            <a:avLst/>
          </a:prstGeom>
          <a:solidFill>
            <a:schemeClr val="tx1"/>
          </a:solidFill>
          <a:ln w="9525">
            <a:solidFill>
              <a:schemeClr val="tx1"/>
            </a:solidFill>
            <a:miter lim="800000"/>
            <a:headEnd/>
            <a:tailEnd type="none" w="sm" len="lg"/>
          </a:ln>
        </p:spPr>
        <p:txBody>
          <a:bodyPr wrap="none" anchor="ctr"/>
          <a:lstStyle/>
          <a:p>
            <a:pPr algn="ctr">
              <a:defRPr/>
            </a:pPr>
            <a:endParaRPr lang="en-US" sz="2400">
              <a:latin typeface="Times New Roman" pitchFamily="18" charset="0"/>
              <a:ea typeface="Osaka"/>
              <a:cs typeface="Osaka"/>
            </a:endParaRPr>
          </a:p>
        </p:txBody>
      </p:sp>
      <p:pic>
        <p:nvPicPr>
          <p:cNvPr id="5" name="Picture 14" descr="cqg_logo_color_white"/>
          <p:cNvPicPr>
            <a:picLocks noChangeAspect="1" noChangeArrowheads="1"/>
          </p:cNvPicPr>
          <p:nvPr/>
        </p:nvPicPr>
        <p:blipFill>
          <a:blip r:embed="rId2"/>
          <a:srcRect/>
          <a:stretch>
            <a:fillRect/>
          </a:stretch>
        </p:blipFill>
        <p:spPr bwMode="auto">
          <a:xfrm>
            <a:off x="304800" y="228600"/>
            <a:ext cx="838200" cy="195263"/>
          </a:xfrm>
          <a:prstGeom prst="rect">
            <a:avLst/>
          </a:prstGeom>
          <a:noFill/>
          <a:ln w="9525">
            <a:noFill/>
            <a:miter lim="800000"/>
            <a:headEnd/>
            <a:tailEnd/>
          </a:ln>
        </p:spPr>
      </p:pic>
      <p:sp>
        <p:nvSpPr>
          <p:cNvPr id="6146" name="Rectangle 2"/>
          <p:cNvSpPr>
            <a:spLocks noGrp="1" noChangeArrowheads="1"/>
          </p:cNvSpPr>
          <p:nvPr>
            <p:ph type="ctrTitle"/>
          </p:nvPr>
        </p:nvSpPr>
        <p:spPr>
          <a:xfrm>
            <a:off x="273050" y="1736725"/>
            <a:ext cx="8305800" cy="1470025"/>
          </a:xfrm>
        </p:spPr>
        <p:txBody>
          <a:bodyPr/>
          <a:lstStyle>
            <a:lvl1pPr>
              <a:defRPr sz="5000"/>
            </a:lvl1pPr>
          </a:lstStyle>
          <a:p>
            <a:r>
              <a:rPr lang="en-US"/>
              <a:t>Click to edit Master title style</a:t>
            </a:r>
          </a:p>
        </p:txBody>
      </p:sp>
      <p:sp>
        <p:nvSpPr>
          <p:cNvPr id="6147" name="Rectangle 3"/>
          <p:cNvSpPr>
            <a:spLocks noGrp="1" noChangeArrowheads="1"/>
          </p:cNvSpPr>
          <p:nvPr>
            <p:ph type="subTitle" idx="1"/>
          </p:nvPr>
        </p:nvSpPr>
        <p:spPr>
          <a:xfrm>
            <a:off x="273050" y="3200400"/>
            <a:ext cx="8305800" cy="1752600"/>
          </a:xfrm>
        </p:spPr>
        <p:txBody>
          <a:bodyPr/>
          <a:lstStyle>
            <a:lvl1pPr marL="0" indent="0">
              <a:lnSpc>
                <a:spcPct val="80000"/>
              </a:lnSpc>
              <a:buFontTx/>
              <a:buNone/>
              <a:defRPr sz="2800" b="1">
                <a:solidFill>
                  <a:srgbClr val="B9171F"/>
                </a:solidFill>
                <a:latin typeface="Arial Unicode MS" pitchFamily="34" charset="-128"/>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D2C1BCE-52FC-4198-9637-D9385E5E62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134998-C9A0-40D5-9248-2C2FE42B4F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455613"/>
            <a:ext cx="2141537"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3050" y="455613"/>
            <a:ext cx="6272213"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47E931-E5DD-4FAB-A33B-7D6A1A29438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470E50-5DD5-46A1-9AB8-7A8399E8CA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7B6349-DA8F-4C2A-99D7-7B1956E596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3050" y="2009775"/>
            <a:ext cx="4206875" cy="4268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2325" y="2009775"/>
            <a:ext cx="4206875" cy="4268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618F99-AF90-452B-8AF5-DD67DBF72B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2022BE5-1E1E-49D7-8469-458942ACB4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41AEE9-1D4E-4102-A4A0-74C9735F583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0D7E0F-5910-4085-B6F5-12EBE2AFD8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8B907-1A95-4830-8E56-C51EAAF42D4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BC1F41-EF75-4009-BF71-DB7B10BEB07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3050" y="455613"/>
            <a:ext cx="85661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73050" y="2009775"/>
            <a:ext cx="8566150" cy="426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8580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7E4252EA-6546-4621-BBA9-1A3CA9D886E8}" type="slidenum">
              <a:rPr lang="en-US"/>
              <a:pPr>
                <a:defRPr/>
              </a:pPr>
              <a:t>‹#›</a:t>
            </a:fld>
            <a:endParaRPr lang="en-US"/>
          </a:p>
        </p:txBody>
      </p:sp>
      <p:sp>
        <p:nvSpPr>
          <p:cNvPr id="1031" name="Rectangle 15"/>
          <p:cNvSpPr>
            <a:spLocks noChangeArrowheads="1"/>
          </p:cNvSpPr>
          <p:nvPr/>
        </p:nvSpPr>
        <p:spPr bwMode="auto">
          <a:xfrm>
            <a:off x="0" y="0"/>
            <a:ext cx="9144000" cy="609600"/>
          </a:xfrm>
          <a:prstGeom prst="rect">
            <a:avLst/>
          </a:prstGeom>
          <a:solidFill>
            <a:schemeClr val="tx1"/>
          </a:solidFill>
          <a:ln w="9525">
            <a:solidFill>
              <a:schemeClr val="tx1"/>
            </a:solidFill>
            <a:miter lim="800000"/>
            <a:headEnd/>
            <a:tailEnd type="none" w="sm" len="lg"/>
          </a:ln>
        </p:spPr>
        <p:txBody>
          <a:bodyPr wrap="none" anchor="ctr"/>
          <a:lstStyle/>
          <a:p>
            <a:pPr algn="ctr">
              <a:defRPr/>
            </a:pPr>
            <a:endParaRPr lang="en-US" sz="2400">
              <a:latin typeface="Times New Roman" pitchFamily="18" charset="0"/>
              <a:ea typeface="Osaka"/>
              <a:cs typeface="Osaka"/>
            </a:endParaRPr>
          </a:p>
        </p:txBody>
      </p:sp>
      <p:pic>
        <p:nvPicPr>
          <p:cNvPr id="1032" name="Picture 14" descr="cqg_logo_color_white"/>
          <p:cNvPicPr>
            <a:picLocks noChangeAspect="1" noChangeArrowheads="1"/>
          </p:cNvPicPr>
          <p:nvPr/>
        </p:nvPicPr>
        <p:blipFill>
          <a:blip r:embed="rId14"/>
          <a:srcRect/>
          <a:stretch>
            <a:fillRect/>
          </a:stretch>
        </p:blipFill>
        <p:spPr bwMode="auto">
          <a:xfrm>
            <a:off x="304800" y="228600"/>
            <a:ext cx="838200" cy="195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cs typeface="Arial" pitchFamily="34" charset="0"/>
        </a:defRPr>
      </a:lvl2pPr>
      <a:lvl3pPr algn="l" rtl="0" eaLnBrk="0" fontAlgn="base" hangingPunct="0">
        <a:spcBef>
          <a:spcPct val="0"/>
        </a:spcBef>
        <a:spcAft>
          <a:spcPct val="0"/>
        </a:spcAft>
        <a:defRPr sz="4400">
          <a:solidFill>
            <a:schemeClr val="tx2"/>
          </a:solidFill>
          <a:latin typeface="Arial" pitchFamily="34" charset="0"/>
          <a:cs typeface="Arial" pitchFamily="34" charset="0"/>
        </a:defRPr>
      </a:lvl3pPr>
      <a:lvl4pPr algn="l" rtl="0" eaLnBrk="0" fontAlgn="base" hangingPunct="0">
        <a:spcBef>
          <a:spcPct val="0"/>
        </a:spcBef>
        <a:spcAft>
          <a:spcPct val="0"/>
        </a:spcAft>
        <a:defRPr sz="4400">
          <a:solidFill>
            <a:schemeClr val="tx2"/>
          </a:solidFill>
          <a:latin typeface="Arial" pitchFamily="34" charset="0"/>
          <a:cs typeface="Arial" pitchFamily="34" charset="0"/>
        </a:defRPr>
      </a:lvl4pPr>
      <a:lvl5pPr algn="l"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l" rtl="0" fontAlgn="base">
        <a:spcBef>
          <a:spcPct val="0"/>
        </a:spcBef>
        <a:spcAft>
          <a:spcPct val="0"/>
        </a:spcAft>
        <a:defRPr sz="4400">
          <a:solidFill>
            <a:schemeClr val="tx2"/>
          </a:solidFill>
          <a:latin typeface="Arial" pitchFamily="34" charset="0"/>
          <a:cs typeface="Arial" pitchFamily="34" charset="0"/>
        </a:defRPr>
      </a:lvl6pPr>
      <a:lvl7pPr marL="914400" algn="l" rtl="0" fontAlgn="base">
        <a:spcBef>
          <a:spcPct val="0"/>
        </a:spcBef>
        <a:spcAft>
          <a:spcPct val="0"/>
        </a:spcAft>
        <a:defRPr sz="4400">
          <a:solidFill>
            <a:schemeClr val="tx2"/>
          </a:solidFill>
          <a:latin typeface="Arial" pitchFamily="34" charset="0"/>
          <a:cs typeface="Arial" pitchFamily="34" charset="0"/>
        </a:defRPr>
      </a:lvl7pPr>
      <a:lvl8pPr marL="1371600" algn="l" rtl="0" fontAlgn="base">
        <a:spcBef>
          <a:spcPct val="0"/>
        </a:spcBef>
        <a:spcAft>
          <a:spcPct val="0"/>
        </a:spcAft>
        <a:defRPr sz="4400">
          <a:solidFill>
            <a:schemeClr val="tx2"/>
          </a:solidFill>
          <a:latin typeface="Arial" pitchFamily="34" charset="0"/>
          <a:cs typeface="Arial" pitchFamily="34" charset="0"/>
        </a:defRPr>
      </a:lvl8pPr>
      <a:lvl9pPr marL="1828800" algn="l"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5F5F5F"/>
          </a:solidFill>
          <a:latin typeface="+mn-lt"/>
          <a:ea typeface="+mn-ea"/>
          <a:cs typeface="+mn-cs"/>
        </a:defRPr>
      </a:lvl1pPr>
      <a:lvl2pPr marL="742950" indent="-285750" algn="l" rtl="0" eaLnBrk="0" fontAlgn="base" hangingPunct="0">
        <a:spcBef>
          <a:spcPct val="20000"/>
        </a:spcBef>
        <a:spcAft>
          <a:spcPct val="0"/>
        </a:spcAft>
        <a:buChar char="–"/>
        <a:defRPr sz="2800">
          <a:solidFill>
            <a:srgbClr val="5F5F5F"/>
          </a:solidFill>
          <a:latin typeface="+mn-lt"/>
          <a:cs typeface="+mn-cs"/>
        </a:defRPr>
      </a:lvl2pPr>
      <a:lvl3pPr marL="1143000" indent="-228600" algn="l" rtl="0" eaLnBrk="0" fontAlgn="base" hangingPunct="0">
        <a:spcBef>
          <a:spcPct val="20000"/>
        </a:spcBef>
        <a:spcAft>
          <a:spcPct val="0"/>
        </a:spcAft>
        <a:buChar char="•"/>
        <a:defRPr sz="2400">
          <a:solidFill>
            <a:srgbClr val="5F5F5F"/>
          </a:solidFill>
          <a:latin typeface="+mn-lt"/>
          <a:cs typeface="+mn-cs"/>
        </a:defRPr>
      </a:lvl3pPr>
      <a:lvl4pPr marL="1600200" indent="-228600" algn="l" rtl="0" eaLnBrk="0" fontAlgn="base" hangingPunct="0">
        <a:spcBef>
          <a:spcPct val="20000"/>
        </a:spcBef>
        <a:spcAft>
          <a:spcPct val="0"/>
        </a:spcAft>
        <a:buChar char="–"/>
        <a:defRPr sz="2000">
          <a:solidFill>
            <a:srgbClr val="5F5F5F"/>
          </a:solidFill>
          <a:latin typeface="+mn-lt"/>
          <a:cs typeface="+mn-cs"/>
        </a:defRPr>
      </a:lvl4pPr>
      <a:lvl5pPr marL="2057400" indent="-228600" algn="l" rtl="0" eaLnBrk="0" fontAlgn="base" hangingPunct="0">
        <a:spcBef>
          <a:spcPct val="20000"/>
        </a:spcBef>
        <a:spcAft>
          <a:spcPct val="0"/>
        </a:spcAft>
        <a:buChar char="»"/>
        <a:defRPr sz="2000">
          <a:solidFill>
            <a:srgbClr val="5F5F5F"/>
          </a:solidFill>
          <a:latin typeface="+mn-lt"/>
          <a:cs typeface="+mn-cs"/>
        </a:defRPr>
      </a:lvl5pPr>
      <a:lvl6pPr marL="2514600" indent="-228600" algn="l" rtl="0" fontAlgn="base">
        <a:spcBef>
          <a:spcPct val="20000"/>
        </a:spcBef>
        <a:spcAft>
          <a:spcPct val="0"/>
        </a:spcAft>
        <a:buChar char="»"/>
        <a:defRPr sz="2000">
          <a:solidFill>
            <a:srgbClr val="5F5F5F"/>
          </a:solidFill>
          <a:latin typeface="+mn-lt"/>
          <a:cs typeface="+mn-cs"/>
        </a:defRPr>
      </a:lvl6pPr>
      <a:lvl7pPr marL="2971800" indent="-228600" algn="l" rtl="0" fontAlgn="base">
        <a:spcBef>
          <a:spcPct val="20000"/>
        </a:spcBef>
        <a:spcAft>
          <a:spcPct val="0"/>
        </a:spcAft>
        <a:buChar char="»"/>
        <a:defRPr sz="2000">
          <a:solidFill>
            <a:srgbClr val="5F5F5F"/>
          </a:solidFill>
          <a:latin typeface="+mn-lt"/>
          <a:cs typeface="+mn-cs"/>
        </a:defRPr>
      </a:lvl7pPr>
      <a:lvl8pPr marL="3429000" indent="-228600" algn="l" rtl="0" fontAlgn="base">
        <a:spcBef>
          <a:spcPct val="20000"/>
        </a:spcBef>
        <a:spcAft>
          <a:spcPct val="0"/>
        </a:spcAft>
        <a:buChar char="»"/>
        <a:defRPr sz="2000">
          <a:solidFill>
            <a:srgbClr val="5F5F5F"/>
          </a:solidFill>
          <a:latin typeface="+mn-lt"/>
          <a:cs typeface="+mn-cs"/>
        </a:defRPr>
      </a:lvl8pPr>
      <a:lvl9pPr marL="3886200" indent="-228600" algn="l" rtl="0" fontAlgn="base">
        <a:spcBef>
          <a:spcPct val="20000"/>
        </a:spcBef>
        <a:spcAft>
          <a:spcPct val="0"/>
        </a:spcAft>
        <a:buChar char="»"/>
        <a:defRPr sz="2000">
          <a:solidFill>
            <a:srgbClr val="5F5F5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subTitle" idx="1"/>
          </p:nvPr>
        </p:nvSpPr>
        <p:spPr>
          <a:xfrm>
            <a:off x="419100" y="4267200"/>
            <a:ext cx="8305800" cy="1752600"/>
          </a:xfrm>
        </p:spPr>
        <p:txBody>
          <a:bodyPr/>
          <a:lstStyle/>
          <a:p>
            <a:pPr algn="ctr" eaLnBrk="1" hangingPunct="1"/>
            <a:endParaRPr lang="en-US" sz="3600" b="0" dirty="0">
              <a:latin typeface="Arial Unicode MS"/>
            </a:endParaRPr>
          </a:p>
          <a:p>
            <a:pPr algn="ctr" eaLnBrk="1" hangingPunct="1"/>
            <a:r>
              <a:rPr lang="en-US" sz="3600" b="0" dirty="0">
                <a:latin typeface="Arial Unicode MS"/>
              </a:rPr>
              <a:t>December, 2020</a:t>
            </a:r>
          </a:p>
          <a:p>
            <a:pPr eaLnBrk="1" hangingPunct="1"/>
            <a:endParaRPr lang="en-US" sz="3600" b="0" dirty="0">
              <a:latin typeface="Arial Unicode MS"/>
            </a:endParaRPr>
          </a:p>
        </p:txBody>
      </p:sp>
      <p:pic>
        <p:nvPicPr>
          <p:cNvPr id="13314" name="Picture 6" descr="cqg_logo_color_gray_300dpi"/>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52588" y="2740025"/>
            <a:ext cx="5837237" cy="13652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Trading</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2" name="Picture 1"/>
          <p:cNvPicPr>
            <a:picLocks noChangeAspect="1"/>
          </p:cNvPicPr>
          <p:nvPr/>
        </p:nvPicPr>
        <p:blipFill>
          <a:blip r:embed="rId2"/>
          <a:stretch>
            <a:fillRect/>
          </a:stretch>
        </p:blipFill>
        <p:spPr>
          <a:xfrm>
            <a:off x="457200" y="1598613"/>
            <a:ext cx="4202723" cy="4281116"/>
          </a:xfrm>
          <a:prstGeom prst="rect">
            <a:avLst/>
          </a:prstGeom>
        </p:spPr>
      </p:pic>
      <p:pic>
        <p:nvPicPr>
          <p:cNvPr id="3" name="Picture 2"/>
          <p:cNvPicPr>
            <a:picLocks noChangeAspect="1"/>
          </p:cNvPicPr>
          <p:nvPr/>
        </p:nvPicPr>
        <p:blipFill>
          <a:blip r:embed="rId3"/>
          <a:stretch>
            <a:fillRect/>
          </a:stretch>
        </p:blipFill>
        <p:spPr>
          <a:xfrm>
            <a:off x="4446508" y="2127739"/>
            <a:ext cx="4496002" cy="4622189"/>
          </a:xfrm>
          <a:prstGeom prst="rect">
            <a:avLst/>
          </a:prstGeom>
        </p:spPr>
      </p:pic>
    </p:spTree>
    <p:extLst>
      <p:ext uri="{BB962C8B-B14F-4D97-AF65-F5344CB8AC3E}">
        <p14:creationId xmlns:p14="http://schemas.microsoft.com/office/powerpoint/2010/main" val="343374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Parameter</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2" name="Picture 1"/>
          <p:cNvPicPr>
            <a:picLocks noChangeAspect="1"/>
          </p:cNvPicPr>
          <p:nvPr/>
        </p:nvPicPr>
        <p:blipFill>
          <a:blip r:embed="rId2"/>
          <a:stretch>
            <a:fillRect/>
          </a:stretch>
        </p:blipFill>
        <p:spPr>
          <a:xfrm>
            <a:off x="457200" y="1598613"/>
            <a:ext cx="1839984" cy="4721469"/>
          </a:xfrm>
          <a:prstGeom prst="rect">
            <a:avLst/>
          </a:prstGeom>
        </p:spPr>
      </p:pic>
      <p:pic>
        <p:nvPicPr>
          <p:cNvPr id="3" name="Picture 2"/>
          <p:cNvPicPr>
            <a:picLocks noChangeAspect="1"/>
          </p:cNvPicPr>
          <p:nvPr/>
        </p:nvPicPr>
        <p:blipFill>
          <a:blip r:embed="rId3"/>
          <a:stretch>
            <a:fillRect/>
          </a:stretch>
        </p:blipFill>
        <p:spPr>
          <a:xfrm>
            <a:off x="2582822" y="1598613"/>
            <a:ext cx="1553901" cy="4721469"/>
          </a:xfrm>
          <a:prstGeom prst="rect">
            <a:avLst/>
          </a:prstGeom>
        </p:spPr>
      </p:pic>
      <p:pic>
        <p:nvPicPr>
          <p:cNvPr id="4" name="Picture 3"/>
          <p:cNvPicPr>
            <a:picLocks noChangeAspect="1"/>
          </p:cNvPicPr>
          <p:nvPr/>
        </p:nvPicPr>
        <p:blipFill>
          <a:blip r:embed="rId4"/>
          <a:stretch>
            <a:fillRect/>
          </a:stretch>
        </p:blipFill>
        <p:spPr>
          <a:xfrm>
            <a:off x="4320872" y="1673103"/>
            <a:ext cx="3293265" cy="4744360"/>
          </a:xfrm>
          <a:prstGeom prst="rect">
            <a:avLst/>
          </a:prstGeom>
        </p:spPr>
      </p:pic>
    </p:spTree>
    <p:extLst>
      <p:ext uri="{BB962C8B-B14F-4D97-AF65-F5344CB8AC3E}">
        <p14:creationId xmlns:p14="http://schemas.microsoft.com/office/powerpoint/2010/main" val="378286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Help</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3" name="Picture 2"/>
          <p:cNvPicPr>
            <a:picLocks noChangeAspect="1"/>
          </p:cNvPicPr>
          <p:nvPr/>
        </p:nvPicPr>
        <p:blipFill>
          <a:blip r:embed="rId2"/>
          <a:stretch>
            <a:fillRect/>
          </a:stretch>
        </p:blipFill>
        <p:spPr>
          <a:xfrm>
            <a:off x="457200" y="1560513"/>
            <a:ext cx="6181725" cy="5108331"/>
          </a:xfrm>
          <a:prstGeom prst="rect">
            <a:avLst/>
          </a:prstGeom>
        </p:spPr>
      </p:pic>
    </p:spTree>
    <p:extLst>
      <p:ext uri="{BB962C8B-B14F-4D97-AF65-F5344CB8AC3E}">
        <p14:creationId xmlns:p14="http://schemas.microsoft.com/office/powerpoint/2010/main" val="97134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t>CQG Spreader</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sp>
        <p:nvSpPr>
          <p:cNvPr id="2" name="TextBox 1"/>
          <p:cNvSpPr txBox="1"/>
          <p:nvPr/>
        </p:nvSpPr>
        <p:spPr>
          <a:xfrm>
            <a:off x="1828799" y="3032125"/>
            <a:ext cx="6137031" cy="1200329"/>
          </a:xfrm>
          <a:prstGeom prst="rect">
            <a:avLst/>
          </a:prstGeom>
          <a:noFill/>
        </p:spPr>
        <p:txBody>
          <a:bodyPr wrap="square" rtlCol="0">
            <a:spAutoFit/>
          </a:bodyPr>
          <a:lstStyle/>
          <a:p>
            <a:r>
              <a:rPr lang="de-DE" sz="7200" dirty="0"/>
              <a:t>Questions?</a:t>
            </a:r>
          </a:p>
        </p:txBody>
      </p:sp>
    </p:spTree>
    <p:extLst>
      <p:ext uri="{BB962C8B-B14F-4D97-AF65-F5344CB8AC3E}">
        <p14:creationId xmlns:p14="http://schemas.microsoft.com/office/powerpoint/2010/main" val="178556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a:t>CQG Spreader</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sp>
        <p:nvSpPr>
          <p:cNvPr id="2" name="TextBox 1"/>
          <p:cNvSpPr txBox="1"/>
          <p:nvPr/>
        </p:nvSpPr>
        <p:spPr>
          <a:xfrm>
            <a:off x="1828799" y="3032125"/>
            <a:ext cx="6137031" cy="1200329"/>
          </a:xfrm>
          <a:prstGeom prst="rect">
            <a:avLst/>
          </a:prstGeom>
          <a:noFill/>
        </p:spPr>
        <p:txBody>
          <a:bodyPr wrap="square" rtlCol="0">
            <a:spAutoFit/>
          </a:bodyPr>
          <a:lstStyle/>
          <a:p>
            <a:r>
              <a:rPr lang="de-DE" sz="7200" dirty="0"/>
              <a:t>Thank you !</a:t>
            </a:r>
          </a:p>
        </p:txBody>
      </p:sp>
    </p:spTree>
    <p:extLst>
      <p:ext uri="{BB962C8B-B14F-4D97-AF65-F5344CB8AC3E}">
        <p14:creationId xmlns:p14="http://schemas.microsoft.com/office/powerpoint/2010/main" val="2612146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t>Contact Us</a:t>
            </a:r>
          </a:p>
        </p:txBody>
      </p:sp>
      <p:sp>
        <p:nvSpPr>
          <p:cNvPr id="31746" name="Text Box 3"/>
          <p:cNvSpPr txBox="1">
            <a:spLocks noChangeArrowheads="1"/>
          </p:cNvSpPr>
          <p:nvPr/>
        </p:nvSpPr>
        <p:spPr bwMode="auto">
          <a:xfrm>
            <a:off x="273050" y="2009775"/>
            <a:ext cx="8534400" cy="2292350"/>
          </a:xfrm>
          <a:prstGeom prst="rect">
            <a:avLst/>
          </a:prstGeom>
          <a:noFill/>
          <a:ln w="9525">
            <a:noFill/>
            <a:miter lim="800000"/>
            <a:headEnd/>
            <a:tailEnd/>
          </a:ln>
        </p:spPr>
        <p:txBody>
          <a:bodyPr>
            <a:spAutoFit/>
          </a:bodyPr>
          <a:lstStyle/>
          <a:p>
            <a:r>
              <a:rPr lang="en-US" sz="1600" dirty="0">
                <a:ea typeface="MS PGothic" pitchFamily="34" charset="-128"/>
                <a:cs typeface="Osaka"/>
              </a:rPr>
              <a:t>CQG, Inc. is the industry’s highest-performing solution for integrated trade routing, global market data, and advanced technical analysis. CQG partners with more than forty Futures Commission Merchants and provides Direct Market Access to more than thirty-five exchanges through its worldwide network of collocated CQG Hosted Exchange Gateways. CQG's market data feed consolidates over a hundred sources, including exchanges worldwide for futures, options, fixed income, foreign exchange, and equities as well as data on debt securities, industry reports, and financial indices. CQG is headquartered in Denver, Colorado with sales and support offices worldwide. For more information about CQG, please call 1-800-525-7082 or visit </a:t>
            </a:r>
            <a:r>
              <a:rPr lang="en-US" sz="1600" dirty="0">
                <a:solidFill>
                  <a:srgbClr val="B9171F"/>
                </a:solidFill>
                <a:ea typeface="MS PGothic" pitchFamily="34" charset="-128"/>
                <a:cs typeface="Osaka"/>
              </a:rPr>
              <a:t>www.cqg.com</a:t>
            </a:r>
            <a:r>
              <a:rPr lang="en-US" sz="1600" dirty="0">
                <a:ea typeface="MS PGothic" pitchFamily="34" charset="-128"/>
                <a:cs typeface="Osaka"/>
              </a:rPr>
              <a:t>.</a:t>
            </a:r>
          </a:p>
        </p:txBody>
      </p:sp>
      <p:sp>
        <p:nvSpPr>
          <p:cNvPr id="31747" name="Rectangle 5"/>
          <p:cNvSpPr>
            <a:spLocks noChangeArrowheads="1"/>
          </p:cNvSpPr>
          <p:nvPr/>
        </p:nvSpPr>
        <p:spPr bwMode="auto">
          <a:xfrm>
            <a:off x="273050" y="4705350"/>
            <a:ext cx="3733800" cy="1314450"/>
          </a:xfrm>
          <a:prstGeom prst="rect">
            <a:avLst/>
          </a:prstGeom>
          <a:noFill/>
          <a:ln w="9525" algn="ctr">
            <a:noFill/>
            <a:miter lim="800000"/>
            <a:headEnd/>
            <a:tailEnd/>
          </a:ln>
        </p:spPr>
        <p:txBody>
          <a:bodyPr>
            <a:spAutoFit/>
          </a:bodyPr>
          <a:lstStyle/>
          <a:p>
            <a:r>
              <a:rPr lang="en-US" sz="1600" b="1" dirty="0">
                <a:ea typeface="MS PGothic" pitchFamily="34" charset="-128"/>
                <a:cs typeface="Osaka"/>
              </a:rPr>
              <a:t>Customer Support:</a:t>
            </a:r>
          </a:p>
          <a:p>
            <a:pPr marL="228600" lvl="1" indent="-114300">
              <a:buFontTx/>
              <a:buChar char="•"/>
            </a:pPr>
            <a:r>
              <a:rPr lang="en-US" sz="1600" b="1" dirty="0">
                <a:ea typeface="MS PGothic" pitchFamily="34" charset="-128"/>
                <a:cs typeface="Osaka"/>
              </a:rPr>
              <a:t>    US:</a:t>
            </a:r>
            <a:r>
              <a:rPr lang="en-US" sz="1600" dirty="0">
                <a:ea typeface="MS PGothic" pitchFamily="34" charset="-128"/>
                <a:cs typeface="Osaka"/>
              </a:rPr>
              <a:t> 1 800-525-1085</a:t>
            </a:r>
          </a:p>
          <a:p>
            <a:pPr marL="228600" lvl="1" indent="-114300">
              <a:buFontTx/>
              <a:buChar char="•"/>
            </a:pPr>
            <a:r>
              <a:rPr lang="en-US" sz="1600" b="1" dirty="0">
                <a:ea typeface="MS PGothic" pitchFamily="34" charset="-128"/>
                <a:cs typeface="Osaka"/>
              </a:rPr>
              <a:t>    UK:</a:t>
            </a:r>
            <a:r>
              <a:rPr lang="en-US" sz="1600" dirty="0">
                <a:ea typeface="MS PGothic" pitchFamily="34" charset="-128"/>
                <a:cs typeface="Osaka"/>
              </a:rPr>
              <a:t> +44 (0) 20-7827-8270</a:t>
            </a:r>
          </a:p>
          <a:p>
            <a:pPr marL="228600" lvl="1" indent="-114300">
              <a:buFontTx/>
              <a:buChar char="•"/>
            </a:pPr>
            <a:r>
              <a:rPr lang="en-US" sz="1600" b="1" dirty="0">
                <a:ea typeface="MS PGothic" pitchFamily="34" charset="-128"/>
                <a:cs typeface="Osaka"/>
              </a:rPr>
              <a:t>    Australia:</a:t>
            </a:r>
            <a:r>
              <a:rPr lang="en-US" sz="1600" dirty="0">
                <a:ea typeface="MS PGothic" pitchFamily="34" charset="-128"/>
                <a:cs typeface="Osaka"/>
              </a:rPr>
              <a:t> +61 (0) 2-9235-2009 </a:t>
            </a:r>
          </a:p>
          <a:p>
            <a:pPr marL="228600" lvl="1" indent="-114300">
              <a:buFontTx/>
              <a:buChar char="•"/>
            </a:pPr>
            <a:r>
              <a:rPr lang="en-US" sz="1600" b="1" dirty="0">
                <a:ea typeface="MS PGothic" pitchFamily="34" charset="-128"/>
                <a:cs typeface="Osaka"/>
              </a:rPr>
              <a:t>    France:</a:t>
            </a:r>
            <a:r>
              <a:rPr lang="en-US" sz="1600" dirty="0">
                <a:ea typeface="MS PGothic" pitchFamily="34" charset="-128"/>
                <a:cs typeface="Osaka"/>
              </a:rPr>
              <a:t> +33 (0) 1-74-18-07-81 </a:t>
            </a:r>
          </a:p>
        </p:txBody>
      </p:sp>
      <p:sp>
        <p:nvSpPr>
          <p:cNvPr id="31748" name="Rectangle 6"/>
          <p:cNvSpPr>
            <a:spLocks noChangeArrowheads="1"/>
          </p:cNvSpPr>
          <p:nvPr/>
        </p:nvSpPr>
        <p:spPr bwMode="auto">
          <a:xfrm>
            <a:off x="4184650" y="4705350"/>
            <a:ext cx="4419600" cy="1314450"/>
          </a:xfrm>
          <a:prstGeom prst="rect">
            <a:avLst/>
          </a:prstGeom>
          <a:noFill/>
          <a:ln w="9525">
            <a:noFill/>
            <a:miter lim="800000"/>
            <a:headEnd/>
            <a:tailEnd/>
          </a:ln>
        </p:spPr>
        <p:txBody>
          <a:bodyPr>
            <a:spAutoFit/>
          </a:bodyPr>
          <a:lstStyle/>
          <a:p>
            <a:pPr lvl="1"/>
            <a:endParaRPr lang="en-US" sz="1600" b="1">
              <a:ea typeface="Osaka"/>
              <a:cs typeface="Osaka"/>
            </a:endParaRPr>
          </a:p>
          <a:p>
            <a:pPr lvl="1">
              <a:buFontTx/>
              <a:buChar char="•"/>
            </a:pPr>
            <a:r>
              <a:rPr lang="en-US" sz="1600" b="1">
                <a:ea typeface="Osaka"/>
                <a:cs typeface="Osaka"/>
              </a:rPr>
              <a:t>     Germany:</a:t>
            </a:r>
            <a:r>
              <a:rPr lang="en-US" sz="1600">
                <a:ea typeface="Osaka"/>
                <a:cs typeface="Osaka"/>
              </a:rPr>
              <a:t> +49 (0) 69-6677-7558-0 </a:t>
            </a:r>
          </a:p>
          <a:p>
            <a:pPr lvl="1">
              <a:buFontTx/>
              <a:buChar char="•"/>
            </a:pPr>
            <a:r>
              <a:rPr lang="en-US" sz="1600" b="1">
                <a:ea typeface="Osaka"/>
                <a:cs typeface="Osaka"/>
              </a:rPr>
              <a:t>     Japan:</a:t>
            </a:r>
            <a:r>
              <a:rPr lang="en-US" sz="1600">
                <a:ea typeface="Osaka"/>
                <a:cs typeface="Osaka"/>
              </a:rPr>
              <a:t> +81 (0) 3-3286-6877 </a:t>
            </a:r>
          </a:p>
          <a:p>
            <a:pPr lvl="1">
              <a:buFontTx/>
              <a:buChar char="•"/>
            </a:pPr>
            <a:r>
              <a:rPr lang="en-US" sz="1600" b="1">
                <a:ea typeface="Osaka"/>
                <a:cs typeface="Osaka"/>
              </a:rPr>
              <a:t>     Russia:</a:t>
            </a:r>
            <a:r>
              <a:rPr lang="en-US" sz="1600">
                <a:ea typeface="Osaka"/>
                <a:cs typeface="Osaka"/>
              </a:rPr>
              <a:t> +7 495-795-2409 </a:t>
            </a:r>
          </a:p>
          <a:p>
            <a:pPr lvl="1">
              <a:buFontTx/>
              <a:buChar char="•"/>
            </a:pPr>
            <a:r>
              <a:rPr lang="en-US" sz="1600" b="1">
                <a:ea typeface="Osaka"/>
                <a:cs typeface="Osaka"/>
              </a:rPr>
              <a:t>     Singapore:</a:t>
            </a:r>
            <a:r>
              <a:rPr lang="en-US" sz="1600">
                <a:ea typeface="Osaka"/>
                <a:cs typeface="Osaka"/>
              </a:rPr>
              <a:t> +65 6494-4911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a:t>Disclaimer</a:t>
            </a:r>
          </a:p>
        </p:txBody>
      </p:sp>
      <p:sp>
        <p:nvSpPr>
          <p:cNvPr id="32770" name="Rectangle 3"/>
          <p:cNvSpPr>
            <a:spLocks noGrp="1" noChangeArrowheads="1"/>
          </p:cNvSpPr>
          <p:nvPr>
            <p:ph type="body" idx="1"/>
          </p:nvPr>
        </p:nvSpPr>
        <p:spPr/>
        <p:txBody>
          <a:bodyPr/>
          <a:lstStyle/>
          <a:p>
            <a:pPr marL="0" indent="0" eaLnBrk="1" hangingPunct="1">
              <a:buFontTx/>
              <a:buNone/>
            </a:pPr>
            <a:r>
              <a:rPr lang="en-US" sz="1600">
                <a:solidFill>
                  <a:schemeClr val="tx1"/>
                </a:solidFill>
              </a:rPr>
              <a:t>Trading and investment carry a high level of risk, and CQG, Inc. does not make any recommendations for buying or selling any financial instruments. We offer educational information on ways to use our sophisticated CQG trading tools, but it is up to our customers and other readers to make their own trading and investment decisions or to consult with a registered investment advisor. </a:t>
            </a:r>
          </a:p>
          <a:p>
            <a:pPr marL="0" indent="0" eaLnBrk="1" hangingPunct="1">
              <a:buFontTx/>
              <a:buNone/>
            </a:pPr>
            <a:endParaRPr lang="en-US" sz="1600">
              <a:solidFill>
                <a:schemeClr val="tx1"/>
              </a:solidFill>
            </a:endParaRPr>
          </a:p>
          <a:p>
            <a:pPr marL="0" indent="0" algn="ctr" eaLnBrk="1" hangingPunct="1">
              <a:buFontTx/>
              <a:buNone/>
            </a:pPr>
            <a:r>
              <a:rPr lang="en-US" sz="1600">
                <a:solidFill>
                  <a:schemeClr val="tx1"/>
                </a:solidFill>
              </a:rPr>
              <a:t>© 2009 CQG, Inc. All rights reserved worldwide.</a:t>
            </a:r>
          </a:p>
          <a:p>
            <a:pPr marL="0" indent="0" eaLnBrk="1" hangingPunct="1">
              <a:buFontTx/>
              <a:buNone/>
            </a:pPr>
            <a:endParaRPr lang="en-US" sz="1600">
              <a:solidFill>
                <a:schemeClr val="tx1"/>
              </a:solidFill>
            </a:endParaRPr>
          </a:p>
          <a:p>
            <a:pPr marL="0" indent="0" algn="ctr" eaLnBrk="1" hangingPunct="1">
              <a:buFontTx/>
              <a:buNone/>
            </a:pPr>
            <a:r>
              <a:rPr lang="en-US" sz="1100">
                <a:solidFill>
                  <a:schemeClr val="tx1"/>
                </a:solidFill>
              </a:rPr>
              <a:t>CQG®, DOMTrader®, SnapTrader®, TFOBV®, TFOBVO®, TFVOL®, TradeFlowTM, and TFlowTM are trademarks of CQG, Inc.</a:t>
            </a:r>
            <a:endParaRPr lang="en-US" sz="11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endParaRPr lang="de-DE" dirty="0"/>
          </a:p>
        </p:txBody>
      </p:sp>
    </p:spTree>
    <p:extLst>
      <p:ext uri="{BB962C8B-B14F-4D97-AF65-F5344CB8AC3E}">
        <p14:creationId xmlns:p14="http://schemas.microsoft.com/office/powerpoint/2010/main" val="167644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8"/>
          <p:cNvSpPr>
            <a:spLocks noGrp="1" noChangeArrowheads="1"/>
          </p:cNvSpPr>
          <p:nvPr>
            <p:ph type="subTitle" idx="1"/>
          </p:nvPr>
        </p:nvSpPr>
        <p:spPr/>
        <p:txBody>
          <a:bodyPr/>
          <a:lstStyle/>
          <a:p>
            <a:pPr eaLnBrk="1" hangingPunct="1"/>
            <a:r>
              <a:rPr lang="en-US" b="0" dirty="0">
                <a:latin typeface="Arial Unicode MS"/>
              </a:rPr>
              <a:t>Palm Oil</a:t>
            </a:r>
          </a:p>
          <a:p>
            <a:pPr eaLnBrk="1" hangingPunct="1"/>
            <a:endParaRPr lang="en-US" b="0" dirty="0">
              <a:latin typeface="Arial Unicode MS"/>
            </a:endParaRPr>
          </a:p>
          <a:p>
            <a:pPr eaLnBrk="1" hangingPunct="1"/>
            <a:r>
              <a:rPr lang="en-US" b="0" dirty="0">
                <a:latin typeface="Arial Unicode MS"/>
              </a:rPr>
              <a:t>Helmut Müller</a:t>
            </a:r>
          </a:p>
          <a:p>
            <a:pPr eaLnBrk="1" hangingPunct="1"/>
            <a:r>
              <a:rPr lang="en-US" b="0" dirty="0">
                <a:latin typeface="Arial Unicode MS"/>
              </a:rPr>
              <a:t>Application Specialist</a:t>
            </a:r>
          </a:p>
          <a:p>
            <a:pPr eaLnBrk="1" hangingPunct="1"/>
            <a:r>
              <a:rPr lang="en-US" b="0" dirty="0">
                <a:latin typeface="Arial Unicode MS"/>
              </a:rPr>
              <a:t>CQG since 1997</a:t>
            </a:r>
          </a:p>
          <a:p>
            <a:pPr eaLnBrk="1" hangingPunct="1"/>
            <a:endParaRPr lang="en-US" b="0" dirty="0">
              <a:latin typeface="Arial Unicode MS"/>
            </a:endParaRPr>
          </a:p>
        </p:txBody>
      </p:sp>
      <p:sp>
        <p:nvSpPr>
          <p:cNvPr id="14338" name="Rectangle 29"/>
          <p:cNvSpPr>
            <a:spLocks noGrp="1" noChangeArrowheads="1"/>
          </p:cNvSpPr>
          <p:nvPr>
            <p:ph type="ctrTitle"/>
          </p:nvPr>
        </p:nvSpPr>
        <p:spPr/>
        <p:txBody>
          <a:bodyPr/>
          <a:lstStyle/>
          <a:p>
            <a:pPr eaLnBrk="1" hangingPunct="1"/>
            <a:r>
              <a:rPr lang="en-US" dirty="0"/>
              <a:t>CQG Spreader Demo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The Core</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sp>
        <p:nvSpPr>
          <p:cNvPr id="4" name="Rectangle 3"/>
          <p:cNvSpPr/>
          <p:nvPr/>
        </p:nvSpPr>
        <p:spPr>
          <a:xfrm>
            <a:off x="582328" y="2247748"/>
            <a:ext cx="8032283" cy="3108543"/>
          </a:xfrm>
          <a:prstGeom prst="rect">
            <a:avLst/>
          </a:prstGeom>
        </p:spPr>
        <p:txBody>
          <a:bodyPr wrap="square">
            <a:spAutoFit/>
          </a:bodyPr>
          <a:lstStyle/>
          <a:p>
            <a:r>
              <a:rPr lang="en-US" sz="2800" b="1" dirty="0">
                <a:solidFill>
                  <a:srgbClr val="000000"/>
                </a:solidFill>
                <a:effectLst>
                  <a:outerShdw blurRad="38100" dist="38100" dir="2700000" algn="tl">
                    <a:srgbClr val="000000">
                      <a:alpha val="43137"/>
                    </a:srgbClr>
                  </a:outerShdw>
                </a:effectLst>
                <a:latin typeface="inherit"/>
              </a:rPr>
              <a:t>CQG China Data and Spreader Hub</a:t>
            </a:r>
            <a:br>
              <a:rPr lang="en-US" sz="2800" b="1" dirty="0">
                <a:solidFill>
                  <a:srgbClr val="000000"/>
                </a:solidFill>
                <a:effectLst>
                  <a:outerShdw blurRad="38100" dist="38100" dir="2700000" algn="tl">
                    <a:srgbClr val="000000">
                      <a:alpha val="43137"/>
                    </a:srgbClr>
                  </a:outerShdw>
                </a:effectLst>
                <a:latin typeface="inherit"/>
              </a:rPr>
            </a:br>
            <a:endParaRPr lang="en-US" sz="2800" b="1" dirty="0">
              <a:solidFill>
                <a:srgbClr val="000000"/>
              </a:solidFill>
              <a:effectLst>
                <a:outerShdw blurRad="38100" dist="38100" dir="2700000" algn="tl">
                  <a:srgbClr val="000000">
                    <a:alpha val="43137"/>
                  </a:srgbClr>
                </a:outerShdw>
              </a:effectLst>
              <a:latin typeface="Calibri" panose="020F0502020204030204" pitchFamily="34" charset="0"/>
            </a:endParaRPr>
          </a:p>
          <a:p>
            <a:r>
              <a:rPr lang="en-US" sz="2800" b="1" dirty="0">
                <a:solidFill>
                  <a:srgbClr val="000000"/>
                </a:solidFill>
                <a:effectLst>
                  <a:outerShdw blurRad="38100" dist="38100" dir="2700000" algn="tl">
                    <a:srgbClr val="000000">
                      <a:alpha val="43137"/>
                    </a:srgbClr>
                  </a:outerShdw>
                </a:effectLst>
                <a:latin typeface="inherit"/>
              </a:rPr>
              <a:t>Building the Malaysia - China Spread</a:t>
            </a:r>
            <a:endParaRPr lang="en-US" sz="2800" b="1" dirty="0">
              <a:solidFill>
                <a:srgbClr val="000000"/>
              </a:solidFill>
              <a:effectLst>
                <a:outerShdw blurRad="38100" dist="38100" dir="2700000" algn="tl">
                  <a:srgbClr val="000000">
                    <a:alpha val="43137"/>
                  </a:srgbClr>
                </a:outerShdw>
              </a:effectLst>
              <a:latin typeface="Calibri" panose="020F0502020204030204" pitchFamily="34" charset="0"/>
            </a:endParaRPr>
          </a:p>
          <a:p>
            <a:endParaRPr lang="en-US" sz="2800" b="1" dirty="0">
              <a:solidFill>
                <a:srgbClr val="000000"/>
              </a:solidFill>
              <a:effectLst>
                <a:outerShdw blurRad="38100" dist="38100" dir="2700000" algn="tl">
                  <a:srgbClr val="000000">
                    <a:alpha val="43137"/>
                  </a:srgbClr>
                </a:outerShdw>
              </a:effectLst>
              <a:latin typeface="Calibri" panose="020F0502020204030204" pitchFamily="34" charset="0"/>
            </a:endParaRPr>
          </a:p>
          <a:p>
            <a:r>
              <a:rPr lang="en-US" sz="2800" b="1" dirty="0">
                <a:solidFill>
                  <a:srgbClr val="000000"/>
                </a:solidFill>
                <a:effectLst>
                  <a:outerShdw blurRad="38100" dist="38100" dir="2700000" algn="tl">
                    <a:srgbClr val="000000">
                      <a:alpha val="43137"/>
                    </a:srgbClr>
                  </a:outerShdw>
                </a:effectLst>
                <a:latin typeface="inherit"/>
              </a:rPr>
              <a:t>Analyzing the Spread</a:t>
            </a:r>
            <a:endParaRPr lang="en-US" sz="2800" b="1" dirty="0">
              <a:solidFill>
                <a:srgbClr val="000000"/>
              </a:solidFill>
              <a:effectLst>
                <a:outerShdw blurRad="38100" dist="38100" dir="2700000" algn="tl">
                  <a:srgbClr val="000000">
                    <a:alpha val="43137"/>
                  </a:srgbClr>
                </a:outerShdw>
              </a:effectLst>
              <a:latin typeface="Calibri" panose="020F0502020204030204" pitchFamily="34" charset="0"/>
            </a:endParaRPr>
          </a:p>
          <a:p>
            <a:endParaRPr lang="en-US" sz="2800" b="1" dirty="0">
              <a:solidFill>
                <a:srgbClr val="000000"/>
              </a:solidFill>
              <a:effectLst>
                <a:outerShdw blurRad="38100" dist="38100" dir="2700000" algn="tl">
                  <a:srgbClr val="000000">
                    <a:alpha val="43137"/>
                  </a:srgbClr>
                </a:outerShdw>
              </a:effectLst>
              <a:latin typeface="Calibri" panose="020F0502020204030204" pitchFamily="34" charset="0"/>
            </a:endParaRPr>
          </a:p>
          <a:p>
            <a:r>
              <a:rPr lang="en-US" sz="2800" b="1" dirty="0">
                <a:solidFill>
                  <a:srgbClr val="000000"/>
                </a:solidFill>
                <a:effectLst>
                  <a:outerShdw blurRad="38100" dist="38100" dir="2700000" algn="tl">
                    <a:srgbClr val="000000">
                      <a:alpha val="43137"/>
                    </a:srgbClr>
                  </a:outerShdw>
                </a:effectLst>
                <a:latin typeface="inherit"/>
              </a:rPr>
              <a:t>Trading on Spreader </a:t>
            </a:r>
            <a:endParaRPr lang="en-US" sz="2800" b="1" dirty="0">
              <a:solidFill>
                <a:srgbClr val="0000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92151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The Core</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2" name="Picture 1"/>
          <p:cNvPicPr>
            <a:picLocks noChangeAspect="1"/>
          </p:cNvPicPr>
          <p:nvPr/>
        </p:nvPicPr>
        <p:blipFill>
          <a:blip r:embed="rId2"/>
          <a:stretch>
            <a:fillRect/>
          </a:stretch>
        </p:blipFill>
        <p:spPr>
          <a:xfrm>
            <a:off x="457200" y="1378109"/>
            <a:ext cx="8296184" cy="5208054"/>
          </a:xfrm>
          <a:prstGeom prst="rect">
            <a:avLst/>
          </a:prstGeom>
        </p:spPr>
      </p:pic>
    </p:spTree>
    <p:extLst>
      <p:ext uri="{BB962C8B-B14F-4D97-AF65-F5344CB8AC3E}">
        <p14:creationId xmlns:p14="http://schemas.microsoft.com/office/powerpoint/2010/main" val="2953409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The Data</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2" name="Picture 1"/>
          <p:cNvPicPr>
            <a:picLocks noChangeAspect="1"/>
          </p:cNvPicPr>
          <p:nvPr/>
        </p:nvPicPr>
        <p:blipFill>
          <a:blip r:embed="rId2"/>
          <a:stretch>
            <a:fillRect/>
          </a:stretch>
        </p:blipFill>
        <p:spPr>
          <a:xfrm>
            <a:off x="273050" y="1560513"/>
            <a:ext cx="5036634" cy="3176954"/>
          </a:xfrm>
          <a:prstGeom prst="rect">
            <a:avLst/>
          </a:prstGeom>
        </p:spPr>
      </p:pic>
      <p:pic>
        <p:nvPicPr>
          <p:cNvPr id="5" name="Picture 4"/>
          <p:cNvPicPr>
            <a:picLocks noChangeAspect="1"/>
          </p:cNvPicPr>
          <p:nvPr/>
        </p:nvPicPr>
        <p:blipFill>
          <a:blip r:embed="rId3"/>
          <a:stretch>
            <a:fillRect/>
          </a:stretch>
        </p:blipFill>
        <p:spPr>
          <a:xfrm>
            <a:off x="3789556" y="3385038"/>
            <a:ext cx="4897244" cy="308903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The Math</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3" name="Picture 2"/>
          <p:cNvPicPr>
            <a:picLocks noChangeAspect="1"/>
          </p:cNvPicPr>
          <p:nvPr/>
        </p:nvPicPr>
        <p:blipFill>
          <a:blip r:embed="rId2"/>
          <a:stretch>
            <a:fillRect/>
          </a:stretch>
        </p:blipFill>
        <p:spPr>
          <a:xfrm>
            <a:off x="457200" y="1483051"/>
            <a:ext cx="4724400" cy="1857375"/>
          </a:xfrm>
          <a:prstGeom prst="rect">
            <a:avLst/>
          </a:prstGeom>
        </p:spPr>
      </p:pic>
      <p:pic>
        <p:nvPicPr>
          <p:cNvPr id="4" name="Picture 3"/>
          <p:cNvPicPr>
            <a:picLocks noChangeAspect="1"/>
          </p:cNvPicPr>
          <p:nvPr/>
        </p:nvPicPr>
        <p:blipFill>
          <a:blip r:embed="rId3"/>
          <a:stretch>
            <a:fillRect/>
          </a:stretch>
        </p:blipFill>
        <p:spPr>
          <a:xfrm>
            <a:off x="3978520" y="2227751"/>
            <a:ext cx="4657725" cy="1819275"/>
          </a:xfrm>
          <a:prstGeom prst="rect">
            <a:avLst/>
          </a:prstGeom>
        </p:spPr>
      </p:pic>
      <p:sp>
        <p:nvSpPr>
          <p:cNvPr id="2" name="Rectangle 1"/>
          <p:cNvSpPr/>
          <p:nvPr/>
        </p:nvSpPr>
        <p:spPr>
          <a:xfrm>
            <a:off x="571500" y="4445326"/>
            <a:ext cx="8115299" cy="2492990"/>
          </a:xfrm>
          <a:prstGeom prst="rect">
            <a:avLst/>
          </a:prstGeom>
        </p:spPr>
        <p:txBody>
          <a:bodyPr wrap="square">
            <a:spAutoFit/>
          </a:bodyPr>
          <a:lstStyle/>
          <a:p>
            <a:r>
              <a:rPr lang="de-DE" sz="2400" dirty="0"/>
              <a:t>SPREAD(MPO/4.07*1.09*1.09-F.CN.P/6.53, , , 2:5)</a:t>
            </a:r>
          </a:p>
          <a:p>
            <a:r>
              <a:rPr lang="de-DE" sz="2400" dirty="0"/>
              <a:t>                       </a:t>
            </a:r>
            <a:r>
              <a:rPr lang="de-DE" sz="1200" b="1" dirty="0">
                <a:solidFill>
                  <a:srgbClr val="FF0000"/>
                </a:solidFill>
              </a:rPr>
              <a:t>MYR/USD   VAT   CUSTOMS                  RMB/USD                       </a:t>
            </a:r>
            <a:endParaRPr lang="de-DE" sz="2400" b="1" dirty="0">
              <a:solidFill>
                <a:srgbClr val="FF0000"/>
              </a:solidFill>
            </a:endParaRPr>
          </a:p>
          <a:p>
            <a:endParaRPr lang="de-DE" sz="2400" dirty="0"/>
          </a:p>
          <a:p>
            <a:r>
              <a:rPr lang="de-DE" sz="2400" dirty="0"/>
              <a:t>SPREAD(MPO*1.6*1.09*1.09-F.CN.P, , , 2:5)</a:t>
            </a:r>
          </a:p>
          <a:p>
            <a:r>
              <a:rPr lang="de-DE" sz="2400" dirty="0"/>
              <a:t>                     </a:t>
            </a:r>
            <a:r>
              <a:rPr lang="de-DE" sz="1400" b="1" dirty="0">
                <a:solidFill>
                  <a:srgbClr val="FF0000"/>
                </a:solidFill>
              </a:rPr>
              <a:t> MYR/USD     VAT      CUSTOMS</a:t>
            </a:r>
          </a:p>
          <a:p>
            <a:endParaRPr lang="de-DE" dirty="0"/>
          </a:p>
          <a:p>
            <a:endParaRPr lang="de-DE" dirty="0"/>
          </a:p>
        </p:txBody>
      </p:sp>
    </p:spTree>
    <p:extLst>
      <p:ext uri="{BB962C8B-B14F-4D97-AF65-F5344CB8AC3E}">
        <p14:creationId xmlns:p14="http://schemas.microsoft.com/office/powerpoint/2010/main" val="14151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The Formula</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2" name="Picture 1"/>
          <p:cNvPicPr>
            <a:picLocks noChangeAspect="1"/>
          </p:cNvPicPr>
          <p:nvPr/>
        </p:nvPicPr>
        <p:blipFill>
          <a:blip r:embed="rId2"/>
          <a:stretch>
            <a:fillRect/>
          </a:stretch>
        </p:blipFill>
        <p:spPr>
          <a:xfrm>
            <a:off x="1222131" y="1710783"/>
            <a:ext cx="6047275" cy="4908359"/>
          </a:xfrm>
          <a:prstGeom prst="rect">
            <a:avLst/>
          </a:prstGeom>
        </p:spPr>
      </p:pic>
    </p:spTree>
    <p:extLst>
      <p:ext uri="{BB962C8B-B14F-4D97-AF65-F5344CB8AC3E}">
        <p14:creationId xmlns:p14="http://schemas.microsoft.com/office/powerpoint/2010/main" val="3207244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The Chart</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3" name="Picture 2"/>
          <p:cNvPicPr>
            <a:picLocks noChangeAspect="1"/>
          </p:cNvPicPr>
          <p:nvPr/>
        </p:nvPicPr>
        <p:blipFill>
          <a:blip r:embed="rId2"/>
          <a:stretch>
            <a:fillRect/>
          </a:stretch>
        </p:blipFill>
        <p:spPr>
          <a:xfrm>
            <a:off x="2321859" y="3617203"/>
            <a:ext cx="6517341" cy="2981337"/>
          </a:xfrm>
          <a:prstGeom prst="rect">
            <a:avLst/>
          </a:prstGeom>
        </p:spPr>
      </p:pic>
      <p:pic>
        <p:nvPicPr>
          <p:cNvPr id="2" name="Picture 1"/>
          <p:cNvPicPr>
            <a:picLocks noChangeAspect="1"/>
          </p:cNvPicPr>
          <p:nvPr/>
        </p:nvPicPr>
        <p:blipFill>
          <a:blip r:embed="rId3"/>
          <a:stretch>
            <a:fillRect/>
          </a:stretch>
        </p:blipFill>
        <p:spPr>
          <a:xfrm>
            <a:off x="307731" y="1598868"/>
            <a:ext cx="6266330" cy="2866513"/>
          </a:xfrm>
          <a:prstGeom prst="rect">
            <a:avLst/>
          </a:prstGeom>
        </p:spPr>
      </p:pic>
    </p:spTree>
    <p:extLst>
      <p:ext uri="{BB962C8B-B14F-4D97-AF65-F5344CB8AC3E}">
        <p14:creationId xmlns:p14="http://schemas.microsoft.com/office/powerpoint/2010/main" val="322869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dirty="0"/>
              <a:t>CQG Spreader - Analytics</a:t>
            </a:r>
          </a:p>
        </p:txBody>
      </p:sp>
      <p:sp>
        <p:nvSpPr>
          <p:cNvPr id="15362" name="Text Box 4"/>
          <p:cNvSpPr txBox="1">
            <a:spLocks noChangeArrowheads="1"/>
          </p:cNvSpPr>
          <p:nvPr/>
        </p:nvSpPr>
        <p:spPr bwMode="auto">
          <a:xfrm>
            <a:off x="457200" y="1560513"/>
            <a:ext cx="8229600" cy="366712"/>
          </a:xfrm>
          <a:prstGeom prst="rect">
            <a:avLst/>
          </a:prstGeom>
          <a:noFill/>
          <a:ln w="9525">
            <a:noFill/>
            <a:miter lim="800000"/>
            <a:headEnd/>
            <a:tailEnd/>
          </a:ln>
        </p:spPr>
        <p:txBody>
          <a:bodyPr>
            <a:spAutoFit/>
          </a:bodyPr>
          <a:lstStyle/>
          <a:p>
            <a:endParaRPr lang="en-US"/>
          </a:p>
        </p:txBody>
      </p:sp>
      <p:pic>
        <p:nvPicPr>
          <p:cNvPr id="2" name="Picture 1"/>
          <p:cNvPicPr>
            <a:picLocks noChangeAspect="1"/>
          </p:cNvPicPr>
          <p:nvPr/>
        </p:nvPicPr>
        <p:blipFill>
          <a:blip r:embed="rId2"/>
          <a:stretch>
            <a:fillRect/>
          </a:stretch>
        </p:blipFill>
        <p:spPr>
          <a:xfrm>
            <a:off x="457200" y="2061882"/>
            <a:ext cx="8132865" cy="3720353"/>
          </a:xfrm>
          <a:prstGeom prst="rect">
            <a:avLst/>
          </a:prstGeom>
        </p:spPr>
      </p:pic>
    </p:spTree>
    <p:extLst>
      <p:ext uri="{BB962C8B-B14F-4D97-AF65-F5344CB8AC3E}">
        <p14:creationId xmlns:p14="http://schemas.microsoft.com/office/powerpoint/2010/main" val="3058718341"/>
      </p:ext>
    </p:extLst>
  </p:cSld>
  <p:clrMapOvr>
    <a:masterClrMapping/>
  </p:clrMapOvr>
</p:sld>
</file>

<file path=ppt/theme/theme1.xml><?xml version="1.0" encoding="utf-8"?>
<a:theme xmlns:a="http://schemas.openxmlformats.org/drawingml/2006/main" name="CQG PPT Template">
  <a:themeElements>
    <a:clrScheme name="CQ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QG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Q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QG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QG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QG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QG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QG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QG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QG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QG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QG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QG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QG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501651AEF4B547BE066FDD39BC3574" ma:contentTypeVersion="13" ma:contentTypeDescription="Create a new document." ma:contentTypeScope="" ma:versionID="4ed9e599f70f664b8bd67a6233a8ae4a">
  <xsd:schema xmlns:xsd="http://www.w3.org/2001/XMLSchema" xmlns:xs="http://www.w3.org/2001/XMLSchema" xmlns:p="http://schemas.microsoft.com/office/2006/metadata/properties" xmlns:ns3="b1692885-100c-49c8-af31-7be428b609c8" xmlns:ns4="fa6dcad5-0b0a-4faa-a6d9-fe4362cf88bc" targetNamespace="http://schemas.microsoft.com/office/2006/metadata/properties" ma:root="true" ma:fieldsID="94af64df59259bccfad786b22b4d72a0" ns3:_="" ns4:_="">
    <xsd:import namespace="b1692885-100c-49c8-af31-7be428b609c8"/>
    <xsd:import namespace="fa6dcad5-0b0a-4faa-a6d9-fe4362cf88b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92885-100c-49c8-af31-7be428b609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6dcad5-0b0a-4faa-a6d9-fe4362cf88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9AE782-AAC8-4576-B010-C65209F5D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692885-100c-49c8-af31-7be428b609c8"/>
    <ds:schemaRef ds:uri="fa6dcad5-0b0a-4faa-a6d9-fe4362cf88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1CB48C-C1AC-45C9-8974-62F89B8DBC2B}">
  <ds:schemaRefs>
    <ds:schemaRef ds:uri="b1692885-100c-49c8-af31-7be428b609c8"/>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a6dcad5-0b0a-4faa-a6d9-fe4362cf88bc"/>
    <ds:schemaRef ds:uri="http://www.w3.org/XML/1998/namespace"/>
  </ds:schemaRefs>
</ds:datastoreItem>
</file>

<file path=customXml/itemProps3.xml><?xml version="1.0" encoding="utf-8"?>
<ds:datastoreItem xmlns:ds="http://schemas.openxmlformats.org/officeDocument/2006/customXml" ds:itemID="{DA286178-1B52-4B97-8B8B-97D4B2F59D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CQG PPT Template</Template>
  <TotalTime>0</TotalTime>
  <Words>430</Words>
  <Application>Microsoft Office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Unicode MS</vt:lpstr>
      <vt:lpstr>Calibri</vt:lpstr>
      <vt:lpstr>inherit</vt:lpstr>
      <vt:lpstr>Times New Roman</vt:lpstr>
      <vt:lpstr>CQG PPT Template</vt:lpstr>
      <vt:lpstr>PowerPoint Presentation</vt:lpstr>
      <vt:lpstr>CQG Spreader Demo</vt:lpstr>
      <vt:lpstr>CQG Spreader – The Core</vt:lpstr>
      <vt:lpstr>CQG Spreader – The Core</vt:lpstr>
      <vt:lpstr>CQG Spreader – The Data</vt:lpstr>
      <vt:lpstr>CQG Spreader – The Math</vt:lpstr>
      <vt:lpstr>CQG Spreader – The Formula</vt:lpstr>
      <vt:lpstr>CQG Spreader – The Chart</vt:lpstr>
      <vt:lpstr>CQG Spreader - Analytics</vt:lpstr>
      <vt:lpstr>CQG Spreader - Trading</vt:lpstr>
      <vt:lpstr>CQG Spreader - Parameter</vt:lpstr>
      <vt:lpstr>CQG Spreader - Help</vt:lpstr>
      <vt:lpstr>CQG Spreader</vt:lpstr>
      <vt:lpstr>CQG Spreader</vt:lpstr>
      <vt:lpstr>Contact Us</vt:lpstr>
      <vt:lpstr>Disclaimer</vt:lpstr>
      <vt:lpstr>PowerPoint Presentation</vt:lpstr>
    </vt:vector>
  </TitlesOfParts>
  <Company>CQG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CQG Inc.</dc:title>
  <dc:creator>Mark Fischer</dc:creator>
  <cp:lastModifiedBy>Darren Anthony</cp:lastModifiedBy>
  <cp:revision>114</cp:revision>
  <dcterms:created xsi:type="dcterms:W3CDTF">2009-10-06T21:41:55Z</dcterms:created>
  <dcterms:modified xsi:type="dcterms:W3CDTF">2020-12-16T11:57:28Z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0x010100F5501651AEF4B547BE066FDD39BC3574</vt:lpwstr>
  </property>
</Properties>
</file>